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ec591f49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8ec591f49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b155eacf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b155eacf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ec591f4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8ec591f4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8ec591f49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8ec591f49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8ec591f49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8ec591f49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f88252dc4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f88252dc4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ec591f49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ec591f49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ec591f49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8ec591f49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Confidential</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Customized for </a:t>
            </a:r>
            <a:r>
              <a:rPr b="1" lang="en-GB" sz="600">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txBox="1"/>
          <p:nvPr>
            <p:ph type="ctrTitle"/>
          </p:nvPr>
        </p:nvSpPr>
        <p:spPr>
          <a:xfrm>
            <a:off x="729450" y="1322450"/>
            <a:ext cx="48909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000000"/>
                </a:solidFill>
              </a:rPr>
              <a:t>Browser Tab Titles</a:t>
            </a:r>
            <a:endParaRPr/>
          </a:p>
        </p:txBody>
      </p:sp>
      <p:sp>
        <p:nvSpPr>
          <p:cNvPr id="177" name="Google Shape;177;p18"/>
          <p:cNvSpPr txBox="1"/>
          <p:nvPr>
            <p:ph idx="1" type="subTitle"/>
          </p:nvPr>
        </p:nvSpPr>
        <p:spPr>
          <a:xfrm>
            <a:off x="729563" y="2998272"/>
            <a:ext cx="48909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t>Audit and design recommendations by Giorgi Plys-Garzotto</a:t>
            </a:r>
            <a:endParaRPr b="1"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txBox="1"/>
          <p:nvPr/>
        </p:nvSpPr>
        <p:spPr>
          <a:xfrm>
            <a:off x="730850" y="1015400"/>
            <a:ext cx="874200" cy="6741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accent1"/>
              </a:solidFill>
              <a:highlight>
                <a:schemeClr val="lt1"/>
              </a:highlight>
              <a:latin typeface="Lato"/>
              <a:ea typeface="Lato"/>
              <a:cs typeface="Lato"/>
              <a:sym typeface="Lato"/>
            </a:endParaRPr>
          </a:p>
        </p:txBody>
      </p:sp>
      <p:pic>
        <p:nvPicPr>
          <p:cNvPr id="246" name="Google Shape;246;p27"/>
          <p:cNvPicPr preferRelativeResize="0"/>
          <p:nvPr/>
        </p:nvPicPr>
        <p:blipFill>
          <a:blip r:embed="rId3">
            <a:alphaModFix/>
          </a:blip>
          <a:stretch>
            <a:fillRect/>
          </a:stretch>
        </p:blipFill>
        <p:spPr>
          <a:xfrm>
            <a:off x="1604950" y="514350"/>
            <a:ext cx="5934075" cy="4629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ph type="title"/>
          </p:nvPr>
        </p:nvSpPr>
        <p:spPr>
          <a:xfrm>
            <a:off x="727650" y="6244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Improvements Upon Original</a:t>
            </a:r>
            <a:endParaRPr/>
          </a:p>
        </p:txBody>
      </p:sp>
      <p:sp>
        <p:nvSpPr>
          <p:cNvPr id="252" name="Google Shape;252;p28"/>
          <p:cNvSpPr txBox="1"/>
          <p:nvPr>
            <p:ph idx="1" type="body"/>
          </p:nvPr>
        </p:nvSpPr>
        <p:spPr>
          <a:xfrm>
            <a:off x="1042850" y="1519725"/>
            <a:ext cx="7122900" cy="1539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GB"/>
              <a:t>Accessibility is improved because the shorter and clearer titles are in line with best practices for screen readers under the EAA.</a:t>
            </a:r>
            <a:endParaRPr/>
          </a:p>
          <a:p>
            <a:pPr indent="-311150" lvl="0" marL="457200" rtl="0" algn="l">
              <a:spcBef>
                <a:spcPts val="0"/>
              </a:spcBef>
              <a:spcAft>
                <a:spcPts val="0"/>
              </a:spcAft>
              <a:buSzPts val="1300"/>
              <a:buChar char="●"/>
            </a:pPr>
            <a:r>
              <a:rPr lang="en-GB"/>
              <a:t>Users hovering over browser tabs will be able to see what the page is immediately, rather than seeing the same title for most pages (namely, “Meta Business Suite.”</a:t>
            </a:r>
            <a:endParaRPr/>
          </a:p>
          <a:p>
            <a:pPr indent="-311150" lvl="0" marL="457200" rtl="0" algn="l">
              <a:spcBef>
                <a:spcPts val="0"/>
              </a:spcBef>
              <a:spcAft>
                <a:spcPts val="0"/>
              </a:spcAft>
              <a:buSzPts val="1300"/>
              <a:buChar char="●"/>
            </a:pPr>
            <a:r>
              <a:rPr lang="en-GB"/>
              <a:t>The system is more consistent than the original, giving users the sense of using a unified set of ads and business products.</a:t>
            </a:r>
            <a:endParaRPr/>
          </a:p>
          <a:p>
            <a:pPr indent="-311150" lvl="0" marL="457200" rtl="0" algn="l">
              <a:spcBef>
                <a:spcPts val="0"/>
              </a:spcBef>
              <a:spcAft>
                <a:spcPts val="0"/>
              </a:spcAft>
              <a:buSzPts val="1300"/>
              <a:buChar char="●"/>
            </a:pPr>
            <a:r>
              <a:rPr lang="en-GB"/>
              <a:t>Shorter titles make localization easier, and we plan to work with localization specialists to make added improvements.</a:t>
            </a:r>
            <a:endParaRPr/>
          </a:p>
        </p:txBody>
      </p:sp>
      <p:pic>
        <p:nvPicPr>
          <p:cNvPr descr="shutterstock_429987889_edited.jpg" id="253" name="Google Shape;253;p28"/>
          <p:cNvPicPr preferRelativeResize="0"/>
          <p:nvPr/>
        </p:nvPicPr>
        <p:blipFill rotWithShape="1">
          <a:blip r:embed="rId3">
            <a:alphaModFix/>
          </a:blip>
          <a:srcRect b="1381" l="12609" r="6247" t="85988"/>
          <a:stretch/>
        </p:blipFill>
        <p:spPr>
          <a:xfrm>
            <a:off x="0" y="3835670"/>
            <a:ext cx="9144000" cy="13268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000000"/>
                </a:solidFil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9"/>
          <p:cNvSpPr txBox="1"/>
          <p:nvPr>
            <p:ph type="title"/>
          </p:nvPr>
        </p:nvSpPr>
        <p:spPr>
          <a:xfrm>
            <a:off x="727650" y="54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Overview</a:t>
            </a:r>
            <a:endParaRPr/>
          </a:p>
        </p:txBody>
      </p:sp>
      <p:sp>
        <p:nvSpPr>
          <p:cNvPr id="183" name="Google Shape;183;p19"/>
          <p:cNvSpPr txBox="1"/>
          <p:nvPr>
            <p:ph idx="1" type="body"/>
          </p:nvPr>
        </p:nvSpPr>
        <p:spPr>
          <a:xfrm>
            <a:off x="1293450" y="1480775"/>
            <a:ext cx="7122900" cy="15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t>The browser tab titles for Meta’s ads and business products cause confusion for users who are reliant on screen readers, who have multiple tabs open, and who use Meta products in languages other than English. </a:t>
            </a:r>
            <a:endParaRPr sz="1500"/>
          </a:p>
          <a:p>
            <a:pPr indent="0" lvl="0" marL="0" rtl="0" algn="l">
              <a:spcBef>
                <a:spcPts val="1600"/>
              </a:spcBef>
              <a:spcAft>
                <a:spcPts val="1600"/>
              </a:spcAft>
              <a:buNone/>
            </a:pPr>
            <a:r>
              <a:rPr lang="en-GB" sz="1500"/>
              <a:t>As part of the Seamless Foundations initiative, I have undertaken an audit of the current tab titles and are conducting research as possible about more effective taxonomies Meta could implement in the future.</a:t>
            </a:r>
            <a:endParaRPr sz="1500"/>
          </a:p>
        </p:txBody>
      </p:sp>
      <p:pic>
        <p:nvPicPr>
          <p:cNvPr descr="shutterstock_429987889_edited.jpg" id="184" name="Google Shape;184;p19"/>
          <p:cNvPicPr preferRelativeResize="0"/>
          <p:nvPr/>
        </p:nvPicPr>
        <p:blipFill rotWithShape="1">
          <a:blip r:embed="rId3">
            <a:alphaModFix/>
          </a:blip>
          <a:srcRect b="1381" l="12609" r="6247" t="85988"/>
          <a:stretch/>
        </p:blipFill>
        <p:spPr>
          <a:xfrm>
            <a:off x="0" y="3835670"/>
            <a:ext cx="9144000" cy="13268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0"/>
          <p:cNvPicPr preferRelativeResize="0"/>
          <p:nvPr/>
        </p:nvPicPr>
        <p:blipFill>
          <a:blip r:embed="rId3">
            <a:alphaModFix/>
          </a:blip>
          <a:stretch>
            <a:fillRect/>
          </a:stretch>
        </p:blipFill>
        <p:spPr>
          <a:xfrm>
            <a:off x="0" y="454450"/>
            <a:ext cx="2994100" cy="1423525"/>
          </a:xfrm>
          <a:prstGeom prst="rect">
            <a:avLst/>
          </a:prstGeom>
          <a:noFill/>
          <a:ln>
            <a:noFill/>
          </a:ln>
        </p:spPr>
      </p:pic>
      <p:sp>
        <p:nvSpPr>
          <p:cNvPr id="190" name="Google Shape;190;p20"/>
          <p:cNvSpPr txBox="1"/>
          <p:nvPr>
            <p:ph idx="1" type="body"/>
          </p:nvPr>
        </p:nvSpPr>
        <p:spPr>
          <a:xfrm>
            <a:off x="727650" y="2805375"/>
            <a:ext cx="7688700" cy="22611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SzPts val="1500"/>
              <a:buChar char="●"/>
            </a:pPr>
            <a:r>
              <a:rPr lang="en-GB" sz="1500"/>
              <a:t>Lists the largest groupings first</a:t>
            </a:r>
            <a:endParaRPr sz="1500"/>
          </a:p>
          <a:p>
            <a:pPr indent="-323850" lvl="0" marL="457200" rtl="0" algn="l">
              <a:lnSpc>
                <a:spcPct val="150000"/>
              </a:lnSpc>
              <a:spcBef>
                <a:spcPts val="0"/>
              </a:spcBef>
              <a:spcAft>
                <a:spcPts val="0"/>
              </a:spcAft>
              <a:buSzPts val="1500"/>
              <a:buChar char="●"/>
            </a:pPr>
            <a:r>
              <a:rPr lang="en-GB" sz="1500"/>
              <a:t>Some titles are cut off at the end</a:t>
            </a:r>
            <a:endParaRPr sz="1500"/>
          </a:p>
          <a:p>
            <a:pPr indent="-323850" lvl="0" marL="457200" rtl="0" algn="l">
              <a:lnSpc>
                <a:spcPct val="150000"/>
              </a:lnSpc>
              <a:spcBef>
                <a:spcPts val="0"/>
              </a:spcBef>
              <a:spcAft>
                <a:spcPts val="0"/>
              </a:spcAft>
              <a:buSzPts val="1500"/>
              <a:buChar char="●"/>
            </a:pPr>
            <a:r>
              <a:rPr lang="en-GB" sz="1500"/>
              <a:t>The mid-level categories are confusingly labeled</a:t>
            </a:r>
            <a:endParaRPr sz="1500"/>
          </a:p>
          <a:p>
            <a:pPr indent="-323850" lvl="0" marL="457200" rtl="0" algn="l">
              <a:lnSpc>
                <a:spcPct val="150000"/>
              </a:lnSpc>
              <a:spcBef>
                <a:spcPts val="0"/>
              </a:spcBef>
              <a:spcAft>
                <a:spcPts val="0"/>
              </a:spcAft>
              <a:buSzPts val="1500"/>
              <a:buChar char="●"/>
            </a:pPr>
            <a:r>
              <a:rPr lang="en-GB" sz="1500"/>
              <a:t>T</a:t>
            </a:r>
            <a:r>
              <a:rPr lang="en-GB" sz="1500"/>
              <a:t>oo long overall</a:t>
            </a:r>
            <a:endParaRPr sz="1500"/>
          </a:p>
        </p:txBody>
      </p:sp>
      <p:pic>
        <p:nvPicPr>
          <p:cNvPr id="191" name="Google Shape;191;p20"/>
          <p:cNvPicPr preferRelativeResize="0"/>
          <p:nvPr/>
        </p:nvPicPr>
        <p:blipFill>
          <a:blip r:embed="rId4">
            <a:alphaModFix/>
          </a:blip>
          <a:stretch>
            <a:fillRect/>
          </a:stretch>
        </p:blipFill>
        <p:spPr>
          <a:xfrm>
            <a:off x="6075575" y="454438"/>
            <a:ext cx="3068425" cy="1423548"/>
          </a:xfrm>
          <a:prstGeom prst="rect">
            <a:avLst/>
          </a:prstGeom>
          <a:noFill/>
          <a:ln>
            <a:noFill/>
          </a:ln>
        </p:spPr>
      </p:pic>
      <p:pic>
        <p:nvPicPr>
          <p:cNvPr id="192" name="Google Shape;192;p20"/>
          <p:cNvPicPr preferRelativeResize="0"/>
          <p:nvPr/>
        </p:nvPicPr>
        <p:blipFill>
          <a:blip r:embed="rId5">
            <a:alphaModFix/>
          </a:blip>
          <a:stretch>
            <a:fillRect/>
          </a:stretch>
        </p:blipFill>
        <p:spPr>
          <a:xfrm>
            <a:off x="2899497" y="454450"/>
            <a:ext cx="3176077" cy="1423525"/>
          </a:xfrm>
          <a:prstGeom prst="rect">
            <a:avLst/>
          </a:prstGeom>
          <a:noFill/>
          <a:ln>
            <a:noFill/>
          </a:ln>
        </p:spPr>
      </p:pic>
      <p:sp>
        <p:nvSpPr>
          <p:cNvPr id="193" name="Google Shape;193;p20"/>
          <p:cNvSpPr txBox="1"/>
          <p:nvPr/>
        </p:nvSpPr>
        <p:spPr>
          <a:xfrm>
            <a:off x="1009400" y="2192575"/>
            <a:ext cx="4872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00">
                <a:solidFill>
                  <a:schemeClr val="accent1"/>
                </a:solidFill>
                <a:latin typeface="Lato"/>
                <a:ea typeface="Lato"/>
                <a:cs typeface="Lato"/>
                <a:sym typeface="Lato"/>
              </a:rPr>
              <a:t>Current browser tab titles</a:t>
            </a:r>
            <a:endParaRPr sz="2100">
              <a:solidFill>
                <a:schemeClr val="accen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727650" y="565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Problems to solve</a:t>
            </a:r>
            <a:endParaRPr/>
          </a:p>
        </p:txBody>
      </p:sp>
      <p:sp>
        <p:nvSpPr>
          <p:cNvPr id="199" name="Google Shape;199;p21"/>
          <p:cNvSpPr/>
          <p:nvPr/>
        </p:nvSpPr>
        <p:spPr>
          <a:xfrm>
            <a:off x="1400790" y="15302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1</a:t>
            </a:r>
            <a:endParaRPr b="1" sz="800">
              <a:solidFill>
                <a:srgbClr val="FFFFFF"/>
              </a:solidFill>
            </a:endParaRPr>
          </a:p>
        </p:txBody>
      </p:sp>
      <p:sp>
        <p:nvSpPr>
          <p:cNvPr id="200" name="Google Shape;200;p21"/>
          <p:cNvSpPr txBox="1"/>
          <p:nvPr>
            <p:ph idx="1" type="body"/>
          </p:nvPr>
        </p:nvSpPr>
        <p:spPr>
          <a:xfrm>
            <a:off x="1847691" y="14033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Users with screen readers have a poor experience of our tab titles because they’re longer than best practices suggest, and present important info last. This is especially urgent given the EAA coming into effect in 2025.</a:t>
            </a:r>
            <a:endParaRPr/>
          </a:p>
        </p:txBody>
      </p:sp>
      <p:sp>
        <p:nvSpPr>
          <p:cNvPr id="201" name="Google Shape;201;p21"/>
          <p:cNvSpPr/>
          <p:nvPr/>
        </p:nvSpPr>
        <p:spPr>
          <a:xfrm>
            <a:off x="1400790"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2</a:t>
            </a:r>
            <a:endParaRPr b="1" sz="800">
              <a:solidFill>
                <a:srgbClr val="FFFFFF"/>
              </a:solidFill>
            </a:endParaRPr>
          </a:p>
        </p:txBody>
      </p:sp>
      <p:sp>
        <p:nvSpPr>
          <p:cNvPr id="202" name="Google Shape;202;p21"/>
          <p:cNvSpPr txBox="1"/>
          <p:nvPr>
            <p:ph idx="1" type="body"/>
          </p:nvPr>
        </p:nvSpPr>
        <p:spPr>
          <a:xfrm>
            <a:off x="1847691"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It’s difficult for users to keep many tabs open at once, because the mouse-hover view of a tab title often cuts off the most important part–namely, the actual title of the page.</a:t>
            </a:r>
            <a:endParaRPr/>
          </a:p>
        </p:txBody>
      </p:sp>
      <p:sp>
        <p:nvSpPr>
          <p:cNvPr id="203" name="Google Shape;203;p21"/>
          <p:cNvSpPr/>
          <p:nvPr/>
        </p:nvSpPr>
        <p:spPr>
          <a:xfrm>
            <a:off x="5090809" y="15302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3</a:t>
            </a:r>
            <a:endParaRPr b="1" sz="800">
              <a:solidFill>
                <a:srgbClr val="FFFFFF"/>
              </a:solidFill>
            </a:endParaRPr>
          </a:p>
        </p:txBody>
      </p:sp>
      <p:sp>
        <p:nvSpPr>
          <p:cNvPr id="204" name="Google Shape;204;p21"/>
          <p:cNvSpPr txBox="1"/>
          <p:nvPr>
            <p:ph idx="1" type="body"/>
          </p:nvPr>
        </p:nvSpPr>
        <p:spPr>
          <a:xfrm>
            <a:off x="5536112" y="14033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The tab title system is inconsistent and confusing, with many pages simply being titled “Meta Business Suite.”</a:t>
            </a:r>
            <a:endParaRPr/>
          </a:p>
        </p:txBody>
      </p:sp>
      <p:sp>
        <p:nvSpPr>
          <p:cNvPr id="205" name="Google Shape;205;p21"/>
          <p:cNvSpPr/>
          <p:nvPr/>
        </p:nvSpPr>
        <p:spPr>
          <a:xfrm>
            <a:off x="5090809"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4</a:t>
            </a:r>
            <a:endParaRPr b="1" sz="800">
              <a:solidFill>
                <a:srgbClr val="FFFFFF"/>
              </a:solidFill>
            </a:endParaRPr>
          </a:p>
        </p:txBody>
      </p:sp>
      <p:sp>
        <p:nvSpPr>
          <p:cNvPr id="206" name="Google Shape;206;p21"/>
          <p:cNvSpPr txBox="1"/>
          <p:nvPr>
            <p:ph idx="1" type="body"/>
          </p:nvPr>
        </p:nvSpPr>
        <p:spPr>
          <a:xfrm>
            <a:off x="5536112"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Users navigating ads and business products in other languages often have even more problems with usability due to translations that are longer than the original and less convenient cut-offs of titles.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2"/>
          <p:cNvSpPr txBox="1"/>
          <p:nvPr>
            <p:ph type="title"/>
          </p:nvPr>
        </p:nvSpPr>
        <p:spPr>
          <a:xfrm>
            <a:off x="681025" y="632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Research phase</a:t>
            </a:r>
            <a:endParaRPr/>
          </a:p>
        </p:txBody>
      </p:sp>
      <p:pic>
        <p:nvPicPr>
          <p:cNvPr id="212" name="Google Shape;212;p22"/>
          <p:cNvPicPr preferRelativeResize="0"/>
          <p:nvPr/>
        </p:nvPicPr>
        <p:blipFill>
          <a:blip r:embed="rId3">
            <a:alphaModFix/>
          </a:blip>
          <a:stretch>
            <a:fillRect/>
          </a:stretch>
        </p:blipFill>
        <p:spPr>
          <a:xfrm>
            <a:off x="838650" y="1540025"/>
            <a:ext cx="6056500" cy="2517075"/>
          </a:xfrm>
          <a:prstGeom prst="rect">
            <a:avLst/>
          </a:prstGeom>
          <a:noFill/>
          <a:ln>
            <a:noFill/>
          </a:ln>
        </p:spPr>
      </p:pic>
      <p:sp>
        <p:nvSpPr>
          <p:cNvPr id="213" name="Google Shape;213;p22"/>
          <p:cNvSpPr txBox="1"/>
          <p:nvPr/>
        </p:nvSpPr>
        <p:spPr>
          <a:xfrm>
            <a:off x="779150" y="4138800"/>
            <a:ext cx="773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highlight>
                  <a:srgbClr val="FFFFFF"/>
                </a:highlight>
              </a:rPr>
              <a:t>“In cases where the page is a document or a web application, the name of the document or web application would be sufficient to describe the purpose of the page.” - w3.org</a:t>
            </a:r>
            <a:endParaRPr sz="1700">
              <a:solidFill>
                <a:schemeClr val="accen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Competitive Analysis</a:t>
            </a:r>
            <a:endParaRPr/>
          </a:p>
        </p:txBody>
      </p:sp>
      <p:pic>
        <p:nvPicPr>
          <p:cNvPr id="219" name="Google Shape;219;p23"/>
          <p:cNvPicPr preferRelativeResize="0"/>
          <p:nvPr/>
        </p:nvPicPr>
        <p:blipFill>
          <a:blip r:embed="rId3">
            <a:alphaModFix/>
          </a:blip>
          <a:stretch>
            <a:fillRect/>
          </a:stretch>
        </p:blipFill>
        <p:spPr>
          <a:xfrm>
            <a:off x="5229600" y="2126375"/>
            <a:ext cx="2743401" cy="2564149"/>
          </a:xfrm>
          <a:prstGeom prst="rect">
            <a:avLst/>
          </a:prstGeom>
          <a:noFill/>
          <a:ln>
            <a:noFill/>
          </a:ln>
        </p:spPr>
      </p:pic>
      <p:pic>
        <p:nvPicPr>
          <p:cNvPr id="220" name="Google Shape;220;p23"/>
          <p:cNvPicPr preferRelativeResize="0"/>
          <p:nvPr/>
        </p:nvPicPr>
        <p:blipFill>
          <a:blip r:embed="rId4">
            <a:alphaModFix/>
          </a:blip>
          <a:stretch>
            <a:fillRect/>
          </a:stretch>
        </p:blipFill>
        <p:spPr>
          <a:xfrm>
            <a:off x="1379651" y="2171325"/>
            <a:ext cx="3130596" cy="2564150"/>
          </a:xfrm>
          <a:prstGeom prst="rect">
            <a:avLst/>
          </a:prstGeom>
          <a:noFill/>
          <a:ln>
            <a:noFill/>
          </a:ln>
        </p:spPr>
      </p:pic>
      <p:pic>
        <p:nvPicPr>
          <p:cNvPr id="221" name="Google Shape;221;p23"/>
          <p:cNvPicPr preferRelativeResize="0"/>
          <p:nvPr/>
        </p:nvPicPr>
        <p:blipFill>
          <a:blip r:embed="rId5">
            <a:alphaModFix/>
          </a:blip>
          <a:stretch>
            <a:fillRect/>
          </a:stretch>
        </p:blipFill>
        <p:spPr>
          <a:xfrm>
            <a:off x="4797800" y="790600"/>
            <a:ext cx="3966424" cy="1063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25" name="Shape 225"/>
        <p:cNvGrpSpPr/>
        <p:nvPr/>
      </p:nvGrpSpPr>
      <p:grpSpPr>
        <a:xfrm>
          <a:off x="0" y="0"/>
          <a:ext cx="0" cy="0"/>
          <a:chOff x="0" y="0"/>
          <a:chExt cx="0" cy="0"/>
        </a:xfrm>
      </p:grpSpPr>
      <p:sp>
        <p:nvSpPr>
          <p:cNvPr id="226" name="Google Shape;226;p24"/>
          <p:cNvSpPr txBox="1"/>
          <p:nvPr>
            <p:ph type="title"/>
          </p:nvPr>
        </p:nvSpPr>
        <p:spPr>
          <a:xfrm>
            <a:off x="729450" y="1322450"/>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Proposed solution, v1</a:t>
            </a:r>
            <a:endParaRPr sz="2500"/>
          </a:p>
        </p:txBody>
      </p:sp>
      <p:sp>
        <p:nvSpPr>
          <p:cNvPr id="227" name="Google Shape;227;p24"/>
          <p:cNvSpPr txBox="1"/>
          <p:nvPr>
            <p:ph idx="4294967295" type="body"/>
          </p:nvPr>
        </p:nvSpPr>
        <p:spPr>
          <a:xfrm>
            <a:off x="1066950" y="2028525"/>
            <a:ext cx="7010100" cy="2628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2600">
                <a:solidFill>
                  <a:srgbClr val="FFFFFF"/>
                </a:solidFill>
              </a:rPr>
              <a:t>Element Order: Tool - Task - Group - System</a:t>
            </a:r>
            <a:endParaRPr sz="2600">
              <a:solidFill>
                <a:srgbClr val="FFFFFF"/>
              </a:solidFill>
            </a:endParaRPr>
          </a:p>
          <a:p>
            <a:pPr indent="0" lvl="0" marL="0" rtl="0" algn="l">
              <a:spcBef>
                <a:spcPts val="0"/>
              </a:spcBef>
              <a:spcAft>
                <a:spcPts val="0"/>
              </a:spcAft>
              <a:buNone/>
            </a:pPr>
            <a:r>
              <a:rPr lang="en-GB" sz="1600">
                <a:solidFill>
                  <a:srgbClr val="FFFFFF"/>
                </a:solidFill>
              </a:rPr>
              <a:t>(Two elements maximum)</a:t>
            </a:r>
            <a:endParaRPr sz="1400">
              <a:solidFill>
                <a:srgbClr val="FFFFFF"/>
              </a:solidFill>
            </a:endParaRPr>
          </a:p>
          <a:p>
            <a:pPr indent="0" lvl="0" marL="0" rtl="0" algn="l">
              <a:spcBef>
                <a:spcPts val="1600"/>
              </a:spcBef>
              <a:spcAft>
                <a:spcPts val="0"/>
              </a:spcAft>
              <a:buNone/>
            </a:pPr>
            <a:r>
              <a:rPr lang="en-GB" sz="2100">
                <a:solidFill>
                  <a:srgbClr val="FFFFFF"/>
                </a:solidFill>
              </a:rPr>
              <a:t>Examples:	Campaign - Edit</a:t>
            </a:r>
            <a:endParaRPr sz="2100">
              <a:solidFill>
                <a:srgbClr val="FFFFFF"/>
              </a:solidFill>
            </a:endParaRPr>
          </a:p>
          <a:p>
            <a:pPr indent="0" lvl="0" marL="0" rtl="0" algn="l">
              <a:spcBef>
                <a:spcPts val="0"/>
              </a:spcBef>
              <a:spcAft>
                <a:spcPts val="0"/>
              </a:spcAft>
              <a:buNone/>
            </a:pPr>
            <a:r>
              <a:rPr lang="en-GB" sz="2100">
                <a:solidFill>
                  <a:srgbClr val="FFFFFF"/>
                </a:solidFill>
              </a:rPr>
              <a:t>			Reporting - Ads Manager</a:t>
            </a:r>
            <a:endParaRPr sz="2100">
              <a:solidFill>
                <a:srgbClr val="FFFFFF"/>
              </a:solidFill>
            </a:endParaRPr>
          </a:p>
          <a:p>
            <a:pPr indent="0" lvl="0" marL="0" rtl="0" algn="l">
              <a:spcBef>
                <a:spcPts val="0"/>
              </a:spcBef>
              <a:spcAft>
                <a:spcPts val="0"/>
              </a:spcAft>
              <a:buNone/>
            </a:pPr>
            <a:r>
              <a:rPr lang="en-GB" sz="2100">
                <a:solidFill>
                  <a:srgbClr val="FFFFFF"/>
                </a:solidFill>
              </a:rPr>
              <a:t>			Overview - Commerce Manager</a:t>
            </a:r>
            <a:endParaRPr sz="21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ph type="title"/>
          </p:nvPr>
        </p:nvSpPr>
        <p:spPr>
          <a:xfrm>
            <a:off x="684500" y="572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My v1 still had some flaws:</a:t>
            </a:r>
            <a:endParaRPr/>
          </a:p>
        </p:txBody>
      </p:sp>
      <p:sp>
        <p:nvSpPr>
          <p:cNvPr id="233" name="Google Shape;233;p25"/>
          <p:cNvSpPr txBox="1"/>
          <p:nvPr>
            <p:ph idx="1" type="body"/>
          </p:nvPr>
        </p:nvSpPr>
        <p:spPr>
          <a:xfrm>
            <a:off x="388000" y="1620575"/>
            <a:ext cx="2868000" cy="3150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GB"/>
              <a:t>Still confusing at times</a:t>
            </a:r>
            <a:endParaRPr/>
          </a:p>
          <a:p>
            <a:pPr indent="-311150" lvl="0" marL="457200" rtl="0" algn="l">
              <a:spcBef>
                <a:spcPts val="1000"/>
              </a:spcBef>
              <a:spcAft>
                <a:spcPts val="0"/>
              </a:spcAft>
              <a:buSzPts val="1300"/>
              <a:buChar char="●"/>
            </a:pPr>
            <a:r>
              <a:rPr lang="en-GB"/>
              <a:t>I noticed some grouping names could be combined </a:t>
            </a:r>
            <a:endParaRPr/>
          </a:p>
          <a:p>
            <a:pPr indent="-311150" lvl="0" marL="457200" rtl="0" algn="l">
              <a:spcBef>
                <a:spcPts val="1000"/>
              </a:spcBef>
              <a:spcAft>
                <a:spcPts val="0"/>
              </a:spcAft>
              <a:buSzPts val="1300"/>
              <a:buChar char="●"/>
            </a:pPr>
            <a:r>
              <a:rPr lang="en-GB"/>
              <a:t>Some names could be shortened or edited</a:t>
            </a:r>
            <a:endParaRPr/>
          </a:p>
          <a:p>
            <a:pPr indent="-311150" lvl="0" marL="457200" rtl="0" algn="l">
              <a:spcBef>
                <a:spcPts val="1000"/>
              </a:spcBef>
              <a:spcAft>
                <a:spcPts val="1000"/>
              </a:spcAft>
              <a:buSzPts val="1300"/>
              <a:buChar char="●"/>
            </a:pPr>
            <a:r>
              <a:rPr lang="en-GB"/>
              <a:t>All tools menu groups (pictured) were unhelpful </a:t>
            </a:r>
            <a:endParaRPr/>
          </a:p>
        </p:txBody>
      </p:sp>
      <p:pic>
        <p:nvPicPr>
          <p:cNvPr id="234" name="Google Shape;234;p25"/>
          <p:cNvPicPr preferRelativeResize="0"/>
          <p:nvPr/>
        </p:nvPicPr>
        <p:blipFill>
          <a:blip r:embed="rId3">
            <a:alphaModFix/>
          </a:blip>
          <a:stretch>
            <a:fillRect/>
          </a:stretch>
        </p:blipFill>
        <p:spPr>
          <a:xfrm>
            <a:off x="3256000" y="1213425"/>
            <a:ext cx="5559199" cy="3474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38" name="Shape 238"/>
        <p:cNvGrpSpPr/>
        <p:nvPr/>
      </p:nvGrpSpPr>
      <p:grpSpPr>
        <a:xfrm>
          <a:off x="0" y="0"/>
          <a:ext cx="0" cy="0"/>
          <a:chOff x="0" y="0"/>
          <a:chExt cx="0" cy="0"/>
        </a:xfrm>
      </p:grpSpPr>
      <p:sp>
        <p:nvSpPr>
          <p:cNvPr id="239" name="Google Shape;239;p26"/>
          <p:cNvSpPr txBox="1"/>
          <p:nvPr>
            <p:ph type="title"/>
          </p:nvPr>
        </p:nvSpPr>
        <p:spPr>
          <a:xfrm>
            <a:off x="729450" y="1322450"/>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500"/>
              <a:t>Proposed solution, v2</a:t>
            </a:r>
            <a:endParaRPr sz="2500"/>
          </a:p>
        </p:txBody>
      </p:sp>
      <p:sp>
        <p:nvSpPr>
          <p:cNvPr id="240" name="Google Shape;240;p26"/>
          <p:cNvSpPr txBox="1"/>
          <p:nvPr/>
        </p:nvSpPr>
        <p:spPr>
          <a:xfrm>
            <a:off x="1011700" y="1910375"/>
            <a:ext cx="6086400" cy="3065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200"/>
              </a:spcBef>
              <a:spcAft>
                <a:spcPts val="0"/>
              </a:spcAft>
              <a:buClr>
                <a:schemeClr val="lt1"/>
              </a:buClr>
              <a:buSzPts val="1400"/>
              <a:buAutoNum type="arabicPeriod"/>
            </a:pPr>
            <a:r>
              <a:rPr lang="en-GB">
                <a:solidFill>
                  <a:schemeClr val="lt1"/>
                </a:solidFill>
              </a:rPr>
              <a:t>Tool - Task - Group System is the hierarchy</a:t>
            </a:r>
            <a:endParaRPr>
              <a:solidFill>
                <a:schemeClr val="lt1"/>
              </a:solidFill>
            </a:endParaRPr>
          </a:p>
          <a:p>
            <a:pPr indent="-317500" lvl="0" marL="457200" rtl="0" algn="l">
              <a:lnSpc>
                <a:spcPct val="115000"/>
              </a:lnSpc>
              <a:spcBef>
                <a:spcPts val="1000"/>
              </a:spcBef>
              <a:spcAft>
                <a:spcPts val="0"/>
              </a:spcAft>
              <a:buClr>
                <a:schemeClr val="lt1"/>
              </a:buClr>
              <a:buSzPts val="1400"/>
              <a:buAutoNum type="arabicPeriod"/>
            </a:pPr>
            <a:r>
              <a:rPr lang="en-GB">
                <a:solidFill>
                  <a:schemeClr val="lt1"/>
                </a:solidFill>
              </a:rPr>
              <a:t>Two terms per title: “Tool - Task” or “Tool Group”</a:t>
            </a:r>
            <a:endParaRPr>
              <a:solidFill>
                <a:schemeClr val="lt1"/>
              </a:solidFill>
            </a:endParaRPr>
          </a:p>
          <a:p>
            <a:pPr indent="-317500" lvl="0" marL="457200" rtl="0" algn="l">
              <a:lnSpc>
                <a:spcPct val="115000"/>
              </a:lnSpc>
              <a:spcBef>
                <a:spcPts val="1000"/>
              </a:spcBef>
              <a:spcAft>
                <a:spcPts val="0"/>
              </a:spcAft>
              <a:buClr>
                <a:schemeClr val="lt1"/>
              </a:buClr>
              <a:buSzPts val="1400"/>
              <a:buAutoNum type="arabicPeriod"/>
            </a:pPr>
            <a:r>
              <a:rPr lang="en-GB">
                <a:solidFill>
                  <a:schemeClr val="lt1"/>
                </a:solidFill>
              </a:rPr>
              <a:t>If two terms can be combined into a clause, e.g. “edit campaign” rather than campaign - edit,” do that to consolidate title terms.</a:t>
            </a:r>
            <a:endParaRPr>
              <a:solidFill>
                <a:schemeClr val="lt1"/>
              </a:solidFill>
            </a:endParaRPr>
          </a:p>
          <a:p>
            <a:pPr indent="-317500" lvl="0" marL="457200" rtl="0" algn="l">
              <a:lnSpc>
                <a:spcPct val="115000"/>
              </a:lnSpc>
              <a:spcBef>
                <a:spcPts val="1000"/>
              </a:spcBef>
              <a:spcAft>
                <a:spcPts val="0"/>
              </a:spcAft>
              <a:buClr>
                <a:schemeClr val="lt1"/>
              </a:buClr>
              <a:buSzPts val="1400"/>
              <a:buAutoNum type="arabicPeriod"/>
            </a:pPr>
            <a:r>
              <a:rPr lang="en-GB">
                <a:solidFill>
                  <a:schemeClr val="lt1"/>
                </a:solidFill>
              </a:rPr>
              <a:t>Don’t include categories from the All Tools menu unless they are meaningful to the title. For instance “Engage” can be left out, but “Create” can be combined with “Create Post” to make a clause.</a:t>
            </a:r>
            <a:endParaRPr>
              <a:solidFill>
                <a:schemeClr val="lt1"/>
              </a:solidFill>
            </a:endParaRPr>
          </a:p>
          <a:p>
            <a:pPr indent="-317500" lvl="0" marL="457200" rtl="0" algn="l">
              <a:lnSpc>
                <a:spcPct val="115000"/>
              </a:lnSpc>
              <a:spcBef>
                <a:spcPts val="1200"/>
              </a:spcBef>
              <a:spcAft>
                <a:spcPts val="0"/>
              </a:spcAft>
              <a:buClr>
                <a:schemeClr val="lt1"/>
              </a:buClr>
              <a:buSzPts val="1400"/>
              <a:buAutoNum type="arabicPeriod"/>
            </a:pPr>
            <a:r>
              <a:rPr lang="en-GB">
                <a:solidFill>
                  <a:schemeClr val="lt1"/>
                </a:solidFill>
              </a:rPr>
              <a:t>Sentence case except for proper nouns.</a:t>
            </a:r>
            <a:endParaRPr>
              <a:solidFill>
                <a:schemeClr val="lt1"/>
              </a:solidFill>
            </a:endParaRPr>
          </a:p>
          <a:p>
            <a:pPr indent="0" lvl="0" marL="0" rtl="0" algn="l">
              <a:spcBef>
                <a:spcPts val="1000"/>
              </a:spcBef>
              <a:spcAft>
                <a:spcPts val="0"/>
              </a:spcAft>
              <a:buNone/>
            </a:pPr>
            <a:r>
              <a:t/>
            </a:r>
            <a:endParaRPr sz="15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